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8"/>
  </p:notes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57" r:id="rId10"/>
    <p:sldId id="259" r:id="rId11"/>
    <p:sldId id="258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0" d="100"/>
          <a:sy n="140" d="100"/>
        </p:scale>
        <p:origin x="-96" y="-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E96C24-CF8B-4569-BB91-E1F804E3F85B}" type="datetimeFigureOut">
              <a:rPr lang="de-DE" smtClean="0"/>
              <a:t>17.12.2019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2F32E0-6981-49C1-B7B1-4B617D72C0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1215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2F32E0-6981-49C1-B7B1-4B617D72C00C}" type="slidenum">
              <a:rPr lang="de-DE" smtClean="0">
                <a:solidFill>
                  <a:prstClr val="black"/>
                </a:solidFill>
              </a:rPr>
              <a:pPr/>
              <a:t>2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6905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2F32E0-6981-49C1-B7B1-4B617D72C00C}" type="slidenum">
              <a:rPr lang="de-DE">
                <a:solidFill>
                  <a:prstClr val="black"/>
                </a:solidFill>
              </a:rPr>
              <a:pPr/>
              <a:t>11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690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2F32E0-6981-49C1-B7B1-4B617D72C00C}" type="slidenum">
              <a:rPr lang="de-DE">
                <a:solidFill>
                  <a:prstClr val="black"/>
                </a:solidFill>
              </a:rPr>
              <a:pPr/>
              <a:t>3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690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2F32E0-6981-49C1-B7B1-4B617D72C00C}" type="slidenum">
              <a:rPr lang="de-DE">
                <a:solidFill>
                  <a:prstClr val="black"/>
                </a:solidFill>
              </a:rPr>
              <a:pPr/>
              <a:t>4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690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2F32E0-6981-49C1-B7B1-4B617D72C00C}" type="slidenum">
              <a:rPr lang="de-DE">
                <a:solidFill>
                  <a:prstClr val="black"/>
                </a:solidFill>
              </a:rPr>
              <a:pPr/>
              <a:t>5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6905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2F32E0-6981-49C1-B7B1-4B617D72C00C}" type="slidenum">
              <a:rPr lang="de-DE" smtClean="0">
                <a:solidFill>
                  <a:prstClr val="black"/>
                </a:solidFill>
              </a:rPr>
              <a:pPr/>
              <a:t>6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6905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2F32E0-6981-49C1-B7B1-4B617D72C00C}" type="slidenum">
              <a:rPr lang="de-DE">
                <a:solidFill>
                  <a:prstClr val="black"/>
                </a:solidFill>
              </a:rPr>
              <a:pPr/>
              <a:t>7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6905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2F32E0-6981-49C1-B7B1-4B617D72C00C}" type="slidenum">
              <a:rPr lang="de-DE">
                <a:solidFill>
                  <a:prstClr val="black"/>
                </a:solidFill>
              </a:rPr>
              <a:pPr/>
              <a:t>8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6905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2F32E0-6981-49C1-B7B1-4B617D72C00C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26905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2F32E0-6981-49C1-B7B1-4B617D72C00C}" type="slidenum">
              <a:rPr lang="de-DE" smtClean="0">
                <a:solidFill>
                  <a:prstClr val="black"/>
                </a:solidFill>
              </a:rPr>
              <a:pPr/>
              <a:t>10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690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22030" y="1028700"/>
            <a:ext cx="8229600" cy="13716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63264-7454-44D3-8AE5-6498CC351F0D}" type="datetimeFigureOut">
              <a:rPr lang="de-DE" smtClean="0"/>
              <a:t>17.12.2019</a:t>
            </a:fld>
            <a:endParaRPr lang="de-DE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93D77-EB1E-4B2C-BC6D-DD108F0CCF32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1371600" y="2498774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63264-7454-44D3-8AE5-6498CC351F0D}" type="datetimeFigureOut">
              <a:rPr lang="de-DE" smtClean="0"/>
              <a:t>17.12.2019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93D77-EB1E-4B2C-BC6D-DD108F0CCF32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63264-7454-44D3-8AE5-6498CC351F0D}" type="datetimeFigureOut">
              <a:rPr lang="de-DE" smtClean="0"/>
              <a:t>17.12.2019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93D77-EB1E-4B2C-BC6D-DD108F0CCF32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63264-7454-44D3-8AE5-6498CC351F0D}" type="datetimeFigureOut">
              <a:rPr lang="de-DE" smtClean="0"/>
              <a:t>17.12.2019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93D77-EB1E-4B2C-BC6D-DD108F0CCF32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0200" y="457200"/>
            <a:ext cx="7086600" cy="13716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600200" y="1880840"/>
            <a:ext cx="7086600" cy="1132284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63264-7454-44D3-8AE5-6498CC351F0D}" type="datetimeFigureOut">
              <a:rPr lang="de-DE" smtClean="0"/>
              <a:t>17.12.2019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7924800" y="4812507"/>
            <a:ext cx="762000" cy="273844"/>
          </a:xfrm>
        </p:spPr>
        <p:txBody>
          <a:bodyPr/>
          <a:lstStyle/>
          <a:p>
            <a:fld id="{BF493D77-EB1E-4B2C-BC6D-DD108F0CCF32}" type="slidenum">
              <a:rPr lang="de-DE" smtClean="0"/>
              <a:t>‹Nr.›</a:t>
            </a:fld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63264-7454-44D3-8AE5-6498CC351F0D}" type="datetimeFigureOut">
              <a:rPr lang="de-DE" smtClean="0"/>
              <a:t>17.12.2019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93D77-EB1E-4B2C-BC6D-DD108F0CCF32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563165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5026" y="1151335"/>
            <a:ext cx="4041775" cy="563165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0" y="1771651"/>
            <a:ext cx="4040188" cy="28229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1771651"/>
            <a:ext cx="4041775" cy="28229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63264-7454-44D3-8AE5-6498CC351F0D}" type="datetimeFigureOut">
              <a:rPr lang="de-DE" smtClean="0"/>
              <a:t>17.12.2019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93D77-EB1E-4B2C-BC6D-DD108F0CCF32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63264-7454-44D3-8AE5-6498CC351F0D}" type="datetimeFigureOut">
              <a:rPr lang="de-DE" smtClean="0"/>
              <a:t>17.12.2019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93D77-EB1E-4B2C-BC6D-DD108F0CCF32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63264-7454-44D3-8AE5-6498CC351F0D}" type="datetimeFigureOut">
              <a:rPr lang="de-DE" smtClean="0"/>
              <a:t>17.12.2019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93D77-EB1E-4B2C-BC6D-DD108F0CCF32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457201" y="1143001"/>
            <a:ext cx="3008313" cy="3451622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63264-7454-44D3-8AE5-6498CC351F0D}" type="datetimeFigureOut">
              <a:rPr lang="de-DE" smtClean="0"/>
              <a:t>17.12.2019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93D77-EB1E-4B2C-BC6D-DD108F0CCF32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28800" y="457200"/>
            <a:ext cx="5486400" cy="391716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828800" y="1373981"/>
            <a:ext cx="5486400" cy="29718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de-DE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Bild durch Klicken auf Symbol hinzufügen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828800" y="875090"/>
            <a:ext cx="5486400" cy="397764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63264-7454-44D3-8AE5-6498CC351F0D}" type="datetimeFigureOut">
              <a:rPr lang="de-DE" smtClean="0"/>
              <a:t>17.12.2019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93D77-EB1E-4B2C-BC6D-DD108F0CCF32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53187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457200" y="4812507"/>
            <a:ext cx="2133600" cy="27384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F663264-7454-44D3-8AE5-6498CC351F0D}" type="datetimeFigureOut">
              <a:rPr lang="de-DE" smtClean="0"/>
              <a:t>17.12.2019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3124200" y="4812507"/>
            <a:ext cx="2895600" cy="273844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7924800" y="4812507"/>
            <a:ext cx="762000" cy="273844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F493D77-EB1E-4B2C-BC6D-DD108F0CCF32}" type="slidenum">
              <a:rPr lang="de-DE" smtClean="0"/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push dir="u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3000"/>
                <a:satMod val="110000"/>
              </a:schemeClr>
              <a:schemeClr val="bg2">
                <a:tint val="60000"/>
                <a:satMod val="425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22030" y="411510"/>
            <a:ext cx="8229600" cy="3456384"/>
          </a:xfrm>
        </p:spPr>
        <p:txBody>
          <a:bodyPr>
            <a:normAutofit/>
          </a:bodyPr>
          <a:lstStyle/>
          <a:p>
            <a:r>
              <a:rPr lang="de-DE" sz="6000" dirty="0" smtClean="0"/>
              <a:t>Ist Gesundheit</a:t>
            </a:r>
            <a:br>
              <a:rPr lang="de-DE" sz="6000" dirty="0" smtClean="0"/>
            </a:br>
            <a:r>
              <a:rPr lang="de-DE" sz="6000" dirty="0" smtClean="0"/>
              <a:t>nur</a:t>
            </a:r>
            <a:br>
              <a:rPr lang="de-DE" sz="6000" dirty="0" smtClean="0"/>
            </a:br>
            <a:r>
              <a:rPr lang="de-DE" sz="6000" dirty="0" smtClean="0"/>
              <a:t>Glückssache ?</a:t>
            </a:r>
            <a:endParaRPr lang="de-DE" sz="6000" dirty="0"/>
          </a:p>
        </p:txBody>
      </p:sp>
    </p:spTree>
    <p:extLst>
      <p:ext uri="{BB962C8B-B14F-4D97-AF65-F5344CB8AC3E}">
        <p14:creationId xmlns:p14="http://schemas.microsoft.com/office/powerpoint/2010/main" val="42738612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Schwermetalle</a:t>
            </a:r>
            <a:br>
              <a:rPr lang="de-DE" dirty="0" smtClean="0"/>
            </a:br>
            <a:r>
              <a:rPr lang="de-DE" sz="2200" dirty="0" err="1" smtClean="0"/>
              <a:t>zB</a:t>
            </a:r>
            <a:r>
              <a:rPr lang="de-DE" sz="2200" dirty="0" smtClean="0"/>
              <a:t> Blei, Arsen, Quecksilber, Kupfer </a:t>
            </a:r>
            <a:r>
              <a:rPr lang="de-DE" sz="2200" dirty="0" err="1" smtClean="0"/>
              <a:t>usw</a:t>
            </a:r>
            <a:endParaRPr lang="de-DE" sz="2200" dirty="0"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dobe Garamond Pro Bold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aramond Pro Bold" pitchFamily="18" charset="0"/>
              </a:rPr>
              <a:t>Wo kommen sie her</a:t>
            </a:r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aramond Pro Bold" pitchFamily="18" charset="0"/>
              </a:rPr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Aus dem Trinkwasser</a:t>
            </a:r>
            <a:br>
              <a:rPr lang="de-DE" dirty="0" smtClean="0"/>
            </a:br>
            <a:r>
              <a:rPr lang="de-DE" sz="2000" dirty="0" smtClean="0"/>
              <a:t>(durch Rohre aus Blei oder Kupfer)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Aus belasteten Lebensmitteln</a:t>
            </a:r>
            <a:br>
              <a:rPr lang="de-DE" dirty="0" smtClean="0"/>
            </a:br>
            <a:r>
              <a:rPr lang="de-DE" sz="2000" dirty="0" smtClean="0"/>
              <a:t>(</a:t>
            </a:r>
            <a:r>
              <a:rPr lang="de-DE" sz="2000" dirty="0" err="1" smtClean="0"/>
              <a:t>zB</a:t>
            </a:r>
            <a:r>
              <a:rPr lang="de-DE" sz="2000" dirty="0" smtClean="0"/>
              <a:t> Pilze, Fisch </a:t>
            </a:r>
            <a:r>
              <a:rPr lang="de-DE" sz="2000" dirty="0" err="1" smtClean="0"/>
              <a:t>usw</a:t>
            </a:r>
            <a:r>
              <a:rPr lang="de-DE" sz="2000" dirty="0" smtClean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Aus der Luft</a:t>
            </a:r>
            <a:br>
              <a:rPr lang="de-DE" dirty="0" smtClean="0"/>
            </a:br>
            <a:r>
              <a:rPr lang="de-DE" sz="2000" dirty="0" smtClean="0"/>
              <a:t>(über die Atmung durch Abgase)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12811594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Schwermetalle</a:t>
            </a:r>
            <a:br>
              <a:rPr lang="de-DE" dirty="0" smtClean="0"/>
            </a:br>
            <a:r>
              <a:rPr lang="de-DE" sz="2200" dirty="0" err="1" smtClean="0"/>
              <a:t>zB</a:t>
            </a:r>
            <a:r>
              <a:rPr lang="de-DE" sz="2200" dirty="0" smtClean="0"/>
              <a:t> Blei, Arsen, Quecksilber, Kupfer </a:t>
            </a:r>
            <a:r>
              <a:rPr lang="de-DE" sz="2200" dirty="0" err="1" smtClean="0"/>
              <a:t>usw</a:t>
            </a:r>
            <a:endParaRPr lang="de-DE" sz="2200" dirty="0"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dobe Garamond Pro Bold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203598"/>
            <a:ext cx="8496944" cy="3531870"/>
          </a:xfrm>
        </p:spPr>
        <p:txBody>
          <a:bodyPr/>
          <a:lstStyle/>
          <a:p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aramond Pro Bold" pitchFamily="18" charset="0"/>
              </a:rPr>
              <a:t>Welche negativen Folgen hat das für die Gesundheit?</a:t>
            </a:r>
            <a:br>
              <a:rPr lang="de-DE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aramond Pro Bold" pitchFamily="18" charset="0"/>
              </a:rPr>
            </a:br>
            <a:r>
              <a:rPr lang="de-DE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aramond Pro Bold" pitchFamily="18" charset="0"/>
              </a:rPr>
              <a:t>Hier steigt das Risiko für folgende Erkrankungen:</a:t>
            </a:r>
            <a:endParaRPr lang="de-DE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Garamond Pro Bold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b="1" dirty="0" smtClean="0"/>
              <a:t>Allergien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b="1" dirty="0" smtClean="0"/>
              <a:t>Herzinfarkt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b="1" dirty="0" smtClean="0"/>
              <a:t>Alzheimer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b="1" dirty="0" smtClean="0"/>
              <a:t>Diabetes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b="1" dirty="0" smtClean="0"/>
              <a:t>Leber- und Nieren-Schädigung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b="1" dirty="0" smtClean="0"/>
              <a:t>Lungen-Erkrankung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b="1" dirty="0" smtClean="0"/>
              <a:t>Chronische Müdigkeit und Schlafstörung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sz="2000" dirty="0" smtClean="0"/>
          </a:p>
          <a:p>
            <a:pPr>
              <a:buFont typeface="Wingdings" panose="05000000000000000000" pitchFamily="2" charset="2"/>
              <a:buChar char="Ø"/>
            </a:pP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9868117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67493"/>
            <a:ext cx="8229600" cy="795735"/>
          </a:xfrm>
        </p:spPr>
        <p:txBody>
          <a:bodyPr anchor="t">
            <a:normAutofit fontScale="90000"/>
          </a:bodyPr>
          <a:lstStyle/>
          <a:p>
            <a:r>
              <a:rPr lang="de-DE" dirty="0" smtClean="0"/>
              <a:t>Vorbeugen ist besser als Heilen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87574"/>
            <a:ext cx="8229600" cy="3888432"/>
          </a:xfrm>
        </p:spPr>
        <p:txBody>
          <a:bodyPr>
            <a:normAutofit lnSpcReduction="10000"/>
          </a:bodyPr>
          <a:lstStyle/>
          <a:p>
            <a:r>
              <a:rPr lang="de-DE" sz="2400" b="1" dirty="0" smtClean="0">
                <a:solidFill>
                  <a:schemeClr val="accent1">
                    <a:lumMod val="75000"/>
                  </a:schemeClr>
                </a:solidFill>
              </a:rPr>
              <a:t>Das ist eindeutig die Erkenntnis dieser Geschichten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de-DE" sz="1600" dirty="0" smtClean="0"/>
              <a:t>Aus relativ harmlosen Befindlichkeiten entwickeln sich oft ernsthafte Krankheiten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de-DE" sz="1600" dirty="0" smtClean="0"/>
              <a:t>Was wäre denn jetzt die Lösung?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de-DE" sz="1600" dirty="0" smtClean="0"/>
              <a:t>Rechtzeitig „Baustellen“ erkennen und dann gezielt vorbeugen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de-DE" sz="1600" dirty="0" smtClean="0"/>
              <a:t>Man muss also immer nach der Ursache forschen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de-DE" sz="1600" dirty="0" smtClean="0"/>
              <a:t>Aber welche „Schwachstellen“ haben wir in unserem Körper ?</a:t>
            </a:r>
            <a:br>
              <a:rPr lang="de-DE" sz="1600" dirty="0" smtClean="0"/>
            </a:br>
            <a:r>
              <a:rPr lang="de-DE" sz="1600" dirty="0" smtClean="0"/>
              <a:t>(das ist nämlich bei jedem Menschen unterschiedlich)</a:t>
            </a:r>
            <a:endParaRPr lang="de-DE" sz="1600" dirty="0"/>
          </a:p>
          <a:p>
            <a:r>
              <a:rPr lang="de-DE" sz="2400" b="1" dirty="0" smtClean="0">
                <a:solidFill>
                  <a:schemeClr val="accent1">
                    <a:lumMod val="75000"/>
                  </a:schemeClr>
                </a:solidFill>
              </a:rPr>
              <a:t>Aber wir haben doch gute Ärzte</a:t>
            </a:r>
            <a:endParaRPr lang="de-DE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de-DE" sz="1600" dirty="0"/>
              <a:t>Aber </a:t>
            </a:r>
            <a:r>
              <a:rPr lang="de-DE" sz="1600" dirty="0" smtClean="0"/>
              <a:t>kümmern die sich um Vorbeugung oder nur um Heilung von Krankheiten?</a:t>
            </a:r>
            <a:endParaRPr lang="de-DE" sz="1600" dirty="0"/>
          </a:p>
          <a:p>
            <a:pPr marL="893763" indent="-354013">
              <a:buFont typeface="Wingdings" panose="05000000000000000000" pitchFamily="2" charset="2"/>
              <a:buChar char="Ø"/>
            </a:pPr>
            <a:r>
              <a:rPr lang="de-DE" sz="1600" dirty="0" smtClean="0"/>
              <a:t>Haben Sie jemals einen Vitamin-Check machen lassen? (teure </a:t>
            </a:r>
            <a:r>
              <a:rPr lang="de-DE" sz="1600" dirty="0" err="1" smtClean="0"/>
              <a:t>IGel</a:t>
            </a:r>
            <a:r>
              <a:rPr lang="de-DE" sz="1600" dirty="0" smtClean="0"/>
              <a:t>-Leistung)</a:t>
            </a:r>
            <a:endParaRPr lang="de-DE" sz="1600" dirty="0"/>
          </a:p>
          <a:p>
            <a:pPr marL="893763" indent="-354013">
              <a:buFont typeface="Wingdings" panose="05000000000000000000" pitchFamily="2" charset="2"/>
              <a:buChar char="Ø"/>
            </a:pPr>
            <a:r>
              <a:rPr lang="de-DE" sz="1600" dirty="0" smtClean="0"/>
              <a:t>Sind Sie jemals auf Schwermetalle untersucht worden?</a:t>
            </a:r>
            <a:r>
              <a:rPr lang="de-DE" sz="1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de-DE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893763" indent="-354013">
              <a:buFont typeface="Wingdings" panose="05000000000000000000" pitchFamily="2" charset="2"/>
              <a:buChar char="Ø"/>
            </a:pPr>
            <a:endParaRPr lang="de-DE" sz="16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539750" indent="-361950">
              <a:buFont typeface="Wingdings" panose="05000000000000000000" pitchFamily="2" charset="2"/>
              <a:buChar char="Ø"/>
            </a:pPr>
            <a:r>
              <a:rPr lang="de-DE" sz="2000" b="1" dirty="0" smtClean="0"/>
              <a:t>Hier bietet sich eine Ganzkörper-Messung förmlich an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1182426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67493"/>
            <a:ext cx="8229600" cy="795735"/>
          </a:xfrm>
        </p:spPr>
        <p:txBody>
          <a:bodyPr anchor="t">
            <a:normAutofit fontScale="90000"/>
          </a:bodyPr>
          <a:lstStyle/>
          <a:p>
            <a:r>
              <a:rPr lang="de-DE" dirty="0" smtClean="0"/>
              <a:t>Das BIOSCAN-Verfahren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87574"/>
            <a:ext cx="8229600" cy="3888432"/>
          </a:xfrm>
        </p:spPr>
        <p:txBody>
          <a:bodyPr>
            <a:normAutofit/>
          </a:bodyPr>
          <a:lstStyle/>
          <a:p>
            <a:r>
              <a:rPr lang="de-DE" sz="2400" dirty="0"/>
              <a:t>Der eigentliche Name dieses Messverfahrens ist</a:t>
            </a:r>
          </a:p>
          <a:p>
            <a:pPr marL="0" indent="0" algn="ctr">
              <a:buNone/>
            </a:pPr>
            <a:r>
              <a:rPr lang="de-DE" sz="2400" b="1" dirty="0" smtClean="0">
                <a:solidFill>
                  <a:srgbClr val="FF0000"/>
                </a:solidFill>
                <a:latin typeface="Algerian" panose="04020705040A02060702" pitchFamily="82" charset="0"/>
              </a:rPr>
              <a:t>Q</a:t>
            </a:r>
            <a:r>
              <a:rPr lang="de-DE" sz="2400" dirty="0" smtClean="0">
                <a:latin typeface="Algerian" panose="04020705040A02060702" pitchFamily="82" charset="0"/>
              </a:rPr>
              <a:t>uanten-</a:t>
            </a:r>
            <a:r>
              <a:rPr lang="de-DE" sz="2400" b="1" dirty="0" smtClean="0">
                <a:solidFill>
                  <a:srgbClr val="FF0000"/>
                </a:solidFill>
                <a:latin typeface="Algerian" panose="04020705040A02060702" pitchFamily="82" charset="0"/>
              </a:rPr>
              <a:t>R</a:t>
            </a:r>
            <a:r>
              <a:rPr lang="de-DE" sz="2400" dirty="0" smtClean="0">
                <a:latin typeface="Algerian" panose="04020705040A02060702" pitchFamily="82" charset="0"/>
              </a:rPr>
              <a:t>esonanz-</a:t>
            </a:r>
            <a:r>
              <a:rPr lang="de-DE" sz="2400" b="1" dirty="0" smtClean="0">
                <a:solidFill>
                  <a:srgbClr val="FF0000"/>
                </a:solidFill>
                <a:latin typeface="Algerian" panose="04020705040A02060702" pitchFamily="82" charset="0"/>
              </a:rPr>
              <a:t>M</a:t>
            </a:r>
            <a:r>
              <a:rPr lang="de-DE" sz="2400" dirty="0" smtClean="0">
                <a:latin typeface="Algerian" panose="04020705040A02060702" pitchFamily="82" charset="0"/>
              </a:rPr>
              <a:t>agnet-</a:t>
            </a:r>
            <a:r>
              <a:rPr lang="de-DE" sz="2400" b="1" dirty="0" smtClean="0">
                <a:solidFill>
                  <a:srgbClr val="FF0000"/>
                </a:solidFill>
                <a:latin typeface="Algerian" panose="04020705040A02060702" pitchFamily="82" charset="0"/>
              </a:rPr>
              <a:t>A</a:t>
            </a:r>
            <a:r>
              <a:rPr lang="de-DE" sz="2400" dirty="0" smtClean="0">
                <a:latin typeface="Algerian" panose="04020705040A02060702" pitchFamily="82" charset="0"/>
              </a:rPr>
              <a:t>nalyse</a:t>
            </a:r>
            <a:br>
              <a:rPr lang="de-DE" sz="2400" dirty="0" smtClean="0">
                <a:latin typeface="Algerian" panose="04020705040A02060702" pitchFamily="82" charset="0"/>
              </a:rPr>
            </a:br>
            <a:r>
              <a:rPr lang="de-DE" sz="2400" dirty="0" smtClean="0"/>
              <a:t>wir nennen es einfach </a:t>
            </a:r>
            <a:r>
              <a:rPr lang="de-DE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BIOSCAN</a:t>
            </a:r>
          </a:p>
          <a:p>
            <a:pPr marL="539750" indent="-361950">
              <a:buFont typeface="Wingdings" panose="05000000000000000000" pitchFamily="2" charset="2"/>
              <a:buChar char="v"/>
              <a:tabLst>
                <a:tab pos="539750" algn="l"/>
              </a:tabLst>
            </a:pPr>
            <a:r>
              <a:rPr lang="de-DE" sz="2400" dirty="0" smtClean="0"/>
              <a:t>Was ist denn Resonanz überhaupt ?</a:t>
            </a:r>
            <a:endParaRPr lang="de-DE" sz="2400" dirty="0"/>
          </a:p>
          <a:p>
            <a:pPr marL="539750" indent="-361950">
              <a:buFont typeface="Wingdings" panose="05000000000000000000" pitchFamily="2" charset="2"/>
              <a:buChar char="Ø"/>
              <a:tabLst>
                <a:tab pos="539750" algn="l"/>
              </a:tabLst>
            </a:pPr>
            <a:r>
              <a:rPr lang="de-DE" sz="1600" dirty="0" smtClean="0"/>
              <a:t>Stellen Sie sich unterschiedlich gefüllte Sektgläser vor</a:t>
            </a:r>
          </a:p>
          <a:p>
            <a:pPr marL="539750" indent="-361950">
              <a:buFont typeface="Wingdings" panose="05000000000000000000" pitchFamily="2" charset="2"/>
              <a:buChar char="Ø"/>
              <a:tabLst>
                <a:tab pos="539750" algn="l"/>
              </a:tabLst>
            </a:pPr>
            <a:r>
              <a:rPr lang="de-DE" sz="1600" dirty="0" smtClean="0"/>
              <a:t>Jedes Anstoßen mit einem Stäbchen wird einen </a:t>
            </a:r>
            <a:br>
              <a:rPr lang="de-DE" sz="1600" dirty="0" smtClean="0"/>
            </a:br>
            <a:r>
              <a:rPr lang="de-DE" sz="1600" dirty="0" smtClean="0"/>
              <a:t>unterschiedlichen Ton erzeugen</a:t>
            </a:r>
          </a:p>
          <a:p>
            <a:pPr marL="539750" indent="-361950">
              <a:buFont typeface="Wingdings" panose="05000000000000000000" pitchFamily="2" charset="2"/>
              <a:buChar char="Ø"/>
              <a:tabLst>
                <a:tab pos="539750" algn="l"/>
              </a:tabLst>
            </a:pPr>
            <a:r>
              <a:rPr lang="de-DE" sz="1600" dirty="0" smtClean="0"/>
              <a:t>Wenn eine Opernsängerin eine große Tonfolge (über mehrere Oktaven) singt,</a:t>
            </a:r>
            <a:br>
              <a:rPr lang="de-DE" sz="1600" dirty="0" smtClean="0"/>
            </a:br>
            <a:r>
              <a:rPr lang="de-DE" sz="1600" dirty="0" smtClean="0"/>
              <a:t>wird mal das eine und mal das andere Glas vibrieren. </a:t>
            </a:r>
            <a:r>
              <a:rPr lang="de-DE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(Das ist die Resonanz)</a:t>
            </a:r>
          </a:p>
          <a:p>
            <a:pPr marL="539750" indent="-361950">
              <a:buFont typeface="Wingdings" panose="05000000000000000000" pitchFamily="2" charset="2"/>
              <a:buChar char="Ø"/>
              <a:tabLst>
                <a:tab pos="539750" algn="l"/>
              </a:tabLst>
            </a:pPr>
            <a:r>
              <a:rPr lang="de-DE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Genau so arbeitet das Bioscan-Verfahren</a:t>
            </a:r>
            <a:br>
              <a:rPr lang="de-DE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de-DE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Nur nicht mit Tönen sondern mit feinen (nicht spürbaren) Strömen</a:t>
            </a:r>
          </a:p>
          <a:p>
            <a:pPr marL="177800" indent="0">
              <a:buNone/>
              <a:tabLst>
                <a:tab pos="539750" algn="l"/>
              </a:tabLst>
            </a:pPr>
            <a:endParaRPr lang="de-DE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643758"/>
            <a:ext cx="2657475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80721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67493"/>
            <a:ext cx="8229600" cy="795735"/>
          </a:xfrm>
        </p:spPr>
        <p:txBody>
          <a:bodyPr anchor="t">
            <a:normAutofit/>
          </a:bodyPr>
          <a:lstStyle/>
          <a:p>
            <a:r>
              <a:rPr lang="de-DE" dirty="0" smtClean="0"/>
              <a:t>Das BIOSCAN-Verfahren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87574"/>
            <a:ext cx="8229600" cy="3888432"/>
          </a:xfrm>
        </p:spPr>
        <p:txBody>
          <a:bodyPr>
            <a:normAutofit/>
          </a:bodyPr>
          <a:lstStyle/>
          <a:p>
            <a:pPr marL="539750" lvl="0" indent="-361950">
              <a:buClr>
                <a:prstClr val="white">
                  <a:shade val="95000"/>
                </a:prstClr>
              </a:buClr>
              <a:buFont typeface="Wingdings" panose="05000000000000000000" pitchFamily="2" charset="2"/>
              <a:buChar char="Ø"/>
              <a:tabLst>
                <a:tab pos="539750" algn="l"/>
              </a:tabLst>
            </a:pPr>
            <a:r>
              <a:rPr lang="de-DE" sz="2000" dirty="0" smtClean="0">
                <a:solidFill>
                  <a:prstClr val="white"/>
                </a:solidFill>
              </a:rPr>
              <a:t>Verfahren </a:t>
            </a:r>
            <a:r>
              <a:rPr lang="de-DE" sz="2000" dirty="0">
                <a:solidFill>
                  <a:prstClr val="white"/>
                </a:solidFill>
              </a:rPr>
              <a:t>wurde bereits zu Beginn der Raumfahrt entwickelt</a:t>
            </a:r>
            <a:br>
              <a:rPr lang="de-DE" sz="2000" dirty="0">
                <a:solidFill>
                  <a:prstClr val="white"/>
                </a:solidFill>
              </a:rPr>
            </a:br>
            <a:r>
              <a:rPr lang="de-DE" sz="2000" dirty="0">
                <a:solidFill>
                  <a:prstClr val="white"/>
                </a:solidFill>
              </a:rPr>
              <a:t>(denn man kann einem Astronauten ja keinen Arzt mitschicken)</a:t>
            </a:r>
          </a:p>
          <a:p>
            <a:pPr marL="539750" lvl="0" indent="-361950">
              <a:buClr>
                <a:prstClr val="white">
                  <a:shade val="95000"/>
                </a:prstClr>
              </a:buClr>
              <a:buFont typeface="Wingdings" panose="05000000000000000000" pitchFamily="2" charset="2"/>
              <a:buChar char="Ø"/>
              <a:tabLst>
                <a:tab pos="539750" algn="l"/>
              </a:tabLst>
            </a:pPr>
            <a:r>
              <a:rPr lang="de-DE" sz="2000" dirty="0">
                <a:solidFill>
                  <a:prstClr val="white"/>
                </a:solidFill>
              </a:rPr>
              <a:t>Das Messgerät misst die Körper-Resonanz und ein </a:t>
            </a:r>
            <a:r>
              <a:rPr lang="de-DE" sz="2000" dirty="0" smtClean="0">
                <a:solidFill>
                  <a:prstClr val="white"/>
                </a:solidFill>
              </a:rPr>
              <a:t>Computer </a:t>
            </a:r>
            <a:r>
              <a:rPr lang="de-DE" sz="2000" dirty="0">
                <a:solidFill>
                  <a:prstClr val="white"/>
                </a:solidFill>
              </a:rPr>
              <a:t/>
            </a:r>
            <a:br>
              <a:rPr lang="de-DE" sz="2000" dirty="0">
                <a:solidFill>
                  <a:prstClr val="white"/>
                </a:solidFill>
              </a:rPr>
            </a:br>
            <a:r>
              <a:rPr lang="de-DE" sz="2000" dirty="0">
                <a:solidFill>
                  <a:prstClr val="white"/>
                </a:solidFill>
              </a:rPr>
              <a:t>vergleicht sie mit der eines gesunden Menschen (gleichen Alters und Geschlecht)</a:t>
            </a:r>
          </a:p>
          <a:p>
            <a:pPr marL="539750" lvl="0" indent="-361950">
              <a:buClr>
                <a:prstClr val="white">
                  <a:shade val="95000"/>
                </a:prstClr>
              </a:buClr>
              <a:buFont typeface="Wingdings" panose="05000000000000000000" pitchFamily="2" charset="2"/>
              <a:buChar char="Ø"/>
              <a:tabLst>
                <a:tab pos="539750" algn="l"/>
              </a:tabLst>
            </a:pPr>
            <a:r>
              <a:rPr lang="de-DE" sz="2000" dirty="0">
                <a:solidFill>
                  <a:prstClr val="white"/>
                </a:solidFill>
              </a:rPr>
              <a:t>Dabei werden </a:t>
            </a:r>
            <a:r>
              <a:rPr lang="de-DE" sz="2000" dirty="0" err="1">
                <a:solidFill>
                  <a:prstClr val="white"/>
                </a:solidFill>
              </a:rPr>
              <a:t>ca</a:t>
            </a:r>
            <a:r>
              <a:rPr lang="de-DE" sz="2000" dirty="0">
                <a:solidFill>
                  <a:prstClr val="white"/>
                </a:solidFill>
              </a:rPr>
              <a:t> 240 Körperfunktionen in 1 – 2 Minuten gemessen</a:t>
            </a:r>
            <a:br>
              <a:rPr lang="de-DE" sz="2000" dirty="0">
                <a:solidFill>
                  <a:prstClr val="white"/>
                </a:solidFill>
              </a:rPr>
            </a:br>
            <a:r>
              <a:rPr lang="de-DE" sz="2000" dirty="0">
                <a:solidFill>
                  <a:prstClr val="white"/>
                </a:solidFill>
              </a:rPr>
              <a:t>und dann kundengerecht ausgewertet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507854"/>
            <a:ext cx="1896316" cy="125169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208" y="3507854"/>
            <a:ext cx="1912888" cy="1251694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780" y="3507854"/>
            <a:ext cx="1414746" cy="126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891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67493"/>
            <a:ext cx="8229600" cy="795735"/>
          </a:xfrm>
        </p:spPr>
        <p:txBody>
          <a:bodyPr anchor="t">
            <a:normAutofit fontScale="90000"/>
          </a:bodyPr>
          <a:lstStyle/>
          <a:p>
            <a:r>
              <a:rPr lang="de-DE" dirty="0" smtClean="0"/>
              <a:t>Die BIOSCAN-Auswertung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324" y="1131590"/>
            <a:ext cx="6529349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1549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 algn="ctr">
              <a:buNone/>
            </a:pPr>
            <a:r>
              <a:rPr lang="de-DE" sz="4400" dirty="0" smtClean="0"/>
              <a:t>Das war es</a:t>
            </a:r>
          </a:p>
          <a:p>
            <a:endParaRPr lang="de-DE" dirty="0"/>
          </a:p>
          <a:p>
            <a:pPr marL="137160" indent="0" algn="ctr">
              <a:buNone/>
            </a:pPr>
            <a:r>
              <a:rPr lang="de-DE" dirty="0" smtClean="0"/>
              <a:t>Danke für Ihre Aufmerksamkeit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10046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Das ist Petra</a:t>
            </a:r>
            <a:br>
              <a:rPr lang="de-DE" dirty="0" smtClean="0"/>
            </a:br>
            <a:r>
              <a:rPr lang="de-DE" sz="2200" dirty="0" smtClean="0"/>
              <a:t>38 Jahre, Sachbearbeiterin bei einer Krankenkasse</a:t>
            </a:r>
            <a:endParaRPr lang="de-DE" sz="2200" dirty="0"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dobe Garamond Pro Bold" pitchFamily="18" charset="0"/>
            </a:endParaRP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75605"/>
            <a:ext cx="2830993" cy="2303319"/>
          </a:xfrm>
        </p:spPr>
      </p:pic>
      <p:sp>
        <p:nvSpPr>
          <p:cNvPr id="3" name="AutoShape 4" descr="Apfel Cartoon, Bild, Illustration, Clip Art"/>
          <p:cNvSpPr>
            <a:spLocks noChangeAspect="1" noChangeArrowheads="1"/>
          </p:cNvSpPr>
          <p:nvPr/>
        </p:nvSpPr>
        <p:spPr bwMode="auto">
          <a:xfrm>
            <a:off x="792742" y="-452586"/>
            <a:ext cx="5825509" cy="575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3419872" y="1347614"/>
            <a:ext cx="4520789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de-DE" sz="2000" dirty="0" smtClean="0"/>
              <a:t>Achtet sehr auf </a:t>
            </a:r>
            <a:r>
              <a:rPr lang="de-DE" sz="2000" dirty="0" smtClean="0"/>
              <a:t>gesunde </a:t>
            </a:r>
            <a:r>
              <a:rPr lang="de-DE" sz="2000" dirty="0" smtClean="0"/>
              <a:t>Ernährung</a:t>
            </a:r>
            <a:br>
              <a:rPr lang="de-DE" sz="2000" dirty="0" smtClean="0"/>
            </a:br>
            <a:endParaRPr lang="de-DE" sz="2000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de-DE" sz="2000" dirty="0" smtClean="0"/>
              <a:t>Treibt regelmäßig Sport </a:t>
            </a:r>
            <a:endParaRPr lang="de-DE" sz="2000" dirty="0" smtClean="0"/>
          </a:p>
          <a:p>
            <a:endParaRPr lang="de-DE" sz="20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de-DE" sz="2000" dirty="0" smtClean="0"/>
              <a:t>Hat </a:t>
            </a:r>
            <a:r>
              <a:rPr lang="de-DE" sz="2000" dirty="0"/>
              <a:t>aber </a:t>
            </a:r>
            <a:r>
              <a:rPr lang="de-DE" sz="2000" dirty="0" smtClean="0"/>
              <a:t>folgende </a:t>
            </a:r>
            <a:r>
              <a:rPr lang="de-DE" sz="2000" dirty="0"/>
              <a:t>Symptome:</a:t>
            </a:r>
          </a:p>
          <a:p>
            <a:pPr marL="361950">
              <a:tabLst>
                <a:tab pos="361950" algn="l"/>
              </a:tabLst>
            </a:pPr>
            <a:r>
              <a:rPr lang="de-DE" sz="2000" dirty="0" smtClean="0"/>
              <a:t>Haarausfall</a:t>
            </a:r>
            <a:br>
              <a:rPr lang="de-DE" sz="2000" dirty="0" smtClean="0"/>
            </a:br>
            <a:r>
              <a:rPr lang="de-DE" sz="2000" dirty="0" smtClean="0"/>
              <a:t>brüchige </a:t>
            </a:r>
            <a:r>
              <a:rPr lang="de-DE" sz="2000" dirty="0"/>
              <a:t>Fingernägel </a:t>
            </a:r>
            <a:r>
              <a:rPr lang="de-DE" sz="2000" dirty="0" smtClean="0"/>
              <a:t/>
            </a:r>
            <a:br>
              <a:rPr lang="de-DE" sz="2000" dirty="0" smtClean="0"/>
            </a:br>
            <a:r>
              <a:rPr lang="de-DE" sz="2000" dirty="0" smtClean="0"/>
              <a:t>und </a:t>
            </a:r>
            <a:r>
              <a:rPr lang="de-DE" sz="2000" dirty="0"/>
              <a:t>sehr trockene </a:t>
            </a:r>
            <a:r>
              <a:rPr lang="de-DE" sz="2000" dirty="0" smtClean="0"/>
              <a:t>Haut</a:t>
            </a:r>
            <a:endParaRPr lang="de-DE" sz="2000" dirty="0" smtClean="0"/>
          </a:p>
        </p:txBody>
      </p:sp>
      <p:sp>
        <p:nvSpPr>
          <p:cNvPr id="5" name="Textfeld 4"/>
          <p:cNvSpPr txBox="1"/>
          <p:nvPr/>
        </p:nvSpPr>
        <p:spPr>
          <a:xfrm>
            <a:off x="395536" y="4083918"/>
            <a:ext cx="5463355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 smtClean="0"/>
              <a:t>Hat eine Gesundheits-Messung machen lassen</a:t>
            </a:r>
            <a:endParaRPr lang="de-DE" sz="2000" dirty="0"/>
          </a:p>
          <a:p>
            <a:r>
              <a:rPr lang="de-DE" b="1" dirty="0" smtClean="0"/>
              <a:t>Ergebnis: starker Vitamin-Mangel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3996784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843558"/>
            <a:ext cx="8496944" cy="3891910"/>
          </a:xfrm>
        </p:spPr>
        <p:txBody>
          <a:bodyPr>
            <a:normAutofit/>
          </a:bodyPr>
          <a:lstStyle/>
          <a:p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aramond Pro Bold" pitchFamily="18" charset="0"/>
              </a:rPr>
              <a:t>Die Unterscheidung der 13 verschiedenen Vitamine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de-DE" sz="2000" b="1" dirty="0" smtClean="0">
                <a:solidFill>
                  <a:srgbClr val="C00000"/>
                </a:solidFill>
              </a:rPr>
              <a:t>Wasserlösliche Vitamine: </a:t>
            </a:r>
            <a:r>
              <a:rPr lang="de-DE" sz="1600" b="1" dirty="0" smtClean="0"/>
              <a:t>(kann der Körper nicht speichern)</a:t>
            </a:r>
            <a:endParaRPr lang="de-DE" sz="2000" b="1" dirty="0" smtClean="0"/>
          </a:p>
          <a:p>
            <a:pPr marL="895350" indent="-411163">
              <a:buFont typeface="Wingdings" panose="05000000000000000000" pitchFamily="2" charset="2"/>
              <a:buChar char="Ø"/>
            </a:pPr>
            <a:r>
              <a:rPr lang="de-DE" sz="1600" b="1" dirty="0" smtClean="0"/>
              <a:t>Alle B-Vitamine, Vitamin C, Folsäure, Biotin, Niacin, </a:t>
            </a:r>
            <a:r>
              <a:rPr lang="de-DE" sz="1600" b="1" dirty="0" err="1" smtClean="0"/>
              <a:t>Pantothensäure</a:t>
            </a:r>
            <a:endParaRPr lang="de-DE" sz="1600" b="1" dirty="0" smtClean="0"/>
          </a:p>
          <a:p>
            <a:pPr marL="895350" indent="-411163">
              <a:buFont typeface="Wingdings" panose="05000000000000000000" pitchFamily="2" charset="2"/>
              <a:buChar char="Ø"/>
            </a:pPr>
            <a:r>
              <a:rPr lang="de-DE" sz="1600" b="1" dirty="0" smtClean="0"/>
              <a:t>Müssen regelmäßig über die Nahrung aufgenommen werden</a:t>
            </a:r>
          </a:p>
          <a:p>
            <a:pPr marL="895350" indent="-411163">
              <a:buFont typeface="Wingdings" panose="05000000000000000000" pitchFamily="2" charset="2"/>
              <a:buChar char="Ø"/>
            </a:pPr>
            <a:r>
              <a:rPr lang="de-DE" sz="1600" b="1" dirty="0" smtClean="0"/>
              <a:t>Überdosierung kaum möglich, </a:t>
            </a:r>
            <a:r>
              <a:rPr lang="de-DE" sz="1600" b="1" dirty="0"/>
              <a:t>Überschuss </a:t>
            </a:r>
            <a:r>
              <a:rPr lang="de-DE" sz="1600" b="1" dirty="0" smtClean="0"/>
              <a:t>wird über den Harn ausgeschieden</a:t>
            </a:r>
            <a:endParaRPr lang="de-DE" sz="20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de-DE" sz="2000" b="1" dirty="0" smtClean="0">
                <a:solidFill>
                  <a:srgbClr val="C00000"/>
                </a:solidFill>
              </a:rPr>
              <a:t>Fettlösliche Vitamine</a:t>
            </a:r>
            <a:r>
              <a:rPr lang="de-DE" sz="2000" b="1" dirty="0">
                <a:solidFill>
                  <a:srgbClr val="C00000"/>
                </a:solidFill>
              </a:rPr>
              <a:t>: </a:t>
            </a:r>
            <a:r>
              <a:rPr lang="de-DE" sz="1600" b="1" dirty="0" smtClean="0"/>
              <a:t>(werden im Körper gespeichert)</a:t>
            </a:r>
            <a:endParaRPr lang="de-DE" sz="1600" b="1" dirty="0"/>
          </a:p>
          <a:p>
            <a:pPr marL="895350" indent="-411163">
              <a:buFont typeface="Wingdings" panose="05000000000000000000" pitchFamily="2" charset="2"/>
              <a:buChar char="Ø"/>
            </a:pPr>
            <a:r>
              <a:rPr lang="de-DE" sz="1600" b="1" dirty="0" smtClean="0"/>
              <a:t>Vitamine A, D, E und K</a:t>
            </a:r>
            <a:endParaRPr lang="de-DE" sz="1600" b="1" dirty="0"/>
          </a:p>
          <a:p>
            <a:pPr marL="895350" indent="-411163">
              <a:buFont typeface="Wingdings" panose="05000000000000000000" pitchFamily="2" charset="2"/>
              <a:buChar char="Ø"/>
            </a:pPr>
            <a:r>
              <a:rPr lang="de-DE" sz="1600" b="1" dirty="0" smtClean="0"/>
              <a:t>Vitamine A und E müssen über </a:t>
            </a:r>
            <a:r>
              <a:rPr lang="de-DE" sz="1600" b="1" dirty="0"/>
              <a:t>die Nahrung aufgenommen </a:t>
            </a:r>
            <a:r>
              <a:rPr lang="de-DE" sz="1600" b="1" dirty="0" smtClean="0"/>
              <a:t>werden</a:t>
            </a:r>
          </a:p>
          <a:p>
            <a:pPr marL="895350" indent="-411163">
              <a:buFont typeface="Wingdings" panose="05000000000000000000" pitchFamily="2" charset="2"/>
              <a:buChar char="Ø"/>
            </a:pPr>
            <a:r>
              <a:rPr lang="de-DE" sz="1600" b="1" dirty="0" smtClean="0"/>
              <a:t>Vitamin D bildet der Körper selbst (wenn genügend Sonnenlicht)</a:t>
            </a:r>
          </a:p>
          <a:p>
            <a:pPr marL="895350" indent="-411163">
              <a:buFont typeface="Wingdings" panose="05000000000000000000" pitchFamily="2" charset="2"/>
              <a:buChar char="Ø"/>
            </a:pPr>
            <a:r>
              <a:rPr lang="de-DE" sz="1600" b="1" dirty="0" smtClean="0"/>
              <a:t>Vitamin K wird im Darm mit Hilfe von Bakterien selbst gebildet </a:t>
            </a:r>
            <a:endParaRPr lang="de-DE" sz="1600" b="1" dirty="0"/>
          </a:p>
          <a:p>
            <a:pPr marL="895350" indent="-411163">
              <a:buFont typeface="Wingdings" panose="05000000000000000000" pitchFamily="2" charset="2"/>
              <a:buChar char="Ø"/>
            </a:pPr>
            <a:r>
              <a:rPr lang="de-DE" sz="1600" b="1" dirty="0" smtClean="0"/>
              <a:t>! ! Achtung: Überdosierung kann schädlich sein</a:t>
            </a:r>
            <a:endParaRPr lang="de-DE" sz="1600" dirty="0"/>
          </a:p>
          <a:p>
            <a:pPr>
              <a:buFont typeface="Wingdings" panose="05000000000000000000" pitchFamily="2" charset="2"/>
              <a:buChar char="Ø"/>
            </a:pPr>
            <a:endParaRPr lang="de-DE" sz="2000" dirty="0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37579"/>
          </a:xfrm>
        </p:spPr>
        <p:txBody>
          <a:bodyPr>
            <a:noAutofit/>
          </a:bodyPr>
          <a:lstStyle/>
          <a:p>
            <a:r>
              <a:rPr lang="de-DE" sz="3700" dirty="0" smtClean="0"/>
              <a:t>Vitamine</a:t>
            </a:r>
            <a:endParaRPr lang="de-DE" sz="3700" dirty="0"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dobe Garamond Pro Bol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680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843558"/>
            <a:ext cx="8496944" cy="3891910"/>
          </a:xfrm>
        </p:spPr>
        <p:txBody>
          <a:bodyPr>
            <a:normAutofit lnSpcReduction="10000"/>
          </a:bodyPr>
          <a:lstStyle/>
          <a:p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aramond Pro Bold" pitchFamily="18" charset="0"/>
              </a:rPr>
              <a:t>Wofür werden Vitamine gebraucht ?</a:t>
            </a:r>
          </a:p>
          <a:p>
            <a:pPr>
              <a:buClr>
                <a:prstClr val="white">
                  <a:shade val="95000"/>
                </a:prstClr>
              </a:buClr>
              <a:buFont typeface="Wingdings" panose="05000000000000000000" pitchFamily="2" charset="2"/>
              <a:buChar char="v"/>
            </a:pPr>
            <a:r>
              <a:rPr lang="de-DE" sz="2200" b="1" dirty="0" smtClean="0">
                <a:solidFill>
                  <a:srgbClr val="C00000"/>
                </a:solidFill>
              </a:rPr>
              <a:t>Vitamine sind lebensnotwendige Stoffe, </a:t>
            </a:r>
            <a:r>
              <a:rPr lang="de-DE" sz="2000" b="1" dirty="0" smtClean="0">
                <a:solidFill>
                  <a:srgbClr val="C00000"/>
                </a:solidFill>
              </a:rPr>
              <a:t/>
            </a:r>
            <a:br>
              <a:rPr lang="de-DE" sz="2000" b="1" dirty="0" smtClean="0">
                <a:solidFill>
                  <a:srgbClr val="C00000"/>
                </a:solidFill>
              </a:rPr>
            </a:br>
            <a:r>
              <a:rPr lang="de-DE" sz="1600" b="1" dirty="0" smtClean="0"/>
              <a:t>die bei nahezu allen Körperfunktionen benötigt werden</a:t>
            </a:r>
            <a:br>
              <a:rPr lang="de-DE" sz="1600" b="1" dirty="0" smtClean="0"/>
            </a:br>
            <a:r>
              <a:rPr lang="de-DE" sz="1600" b="1" dirty="0" smtClean="0"/>
              <a:t>Ohne </a:t>
            </a:r>
            <a:r>
              <a:rPr lang="de-DE" sz="1600" b="1" dirty="0"/>
              <a:t>sie ist der Körper nicht </a:t>
            </a:r>
            <a:r>
              <a:rPr lang="de-DE" sz="1600" b="1" dirty="0" smtClean="0"/>
              <a:t>lebensfähig</a:t>
            </a:r>
          </a:p>
          <a:p>
            <a:pPr lvl="0">
              <a:buClr>
                <a:prstClr val="white">
                  <a:shade val="95000"/>
                </a:prstClr>
              </a:buClr>
              <a:buFont typeface="Wingdings" panose="05000000000000000000" pitchFamily="2" charset="2"/>
              <a:buChar char="v"/>
            </a:pPr>
            <a:r>
              <a:rPr lang="de-DE" sz="2200" b="1" dirty="0" smtClean="0">
                <a:solidFill>
                  <a:srgbClr val="C00000"/>
                </a:solidFill>
              </a:rPr>
              <a:t>Was sind ihre Aufgaben ?</a:t>
            </a:r>
            <a:endParaRPr lang="de-DE" sz="2200" b="1" dirty="0">
              <a:solidFill>
                <a:prstClr val="white"/>
              </a:solidFill>
            </a:endParaRPr>
          </a:p>
          <a:p>
            <a:pPr marL="895350" indent="-411163">
              <a:buFont typeface="Wingdings" panose="05000000000000000000" pitchFamily="2" charset="2"/>
              <a:buChar char="Ø"/>
            </a:pPr>
            <a:r>
              <a:rPr lang="de-DE" sz="1600" b="1" dirty="0" smtClean="0"/>
              <a:t>Sie helfen bei der Verwertung der Nahrung</a:t>
            </a:r>
          </a:p>
          <a:p>
            <a:pPr marL="895350" indent="-411163">
              <a:buFont typeface="Wingdings" panose="05000000000000000000" pitchFamily="2" charset="2"/>
              <a:buChar char="Ø"/>
            </a:pPr>
            <a:r>
              <a:rPr lang="de-DE" sz="1600" b="1" dirty="0" err="1" smtClean="0"/>
              <a:t>zB</a:t>
            </a:r>
            <a:r>
              <a:rPr lang="de-DE" sz="1600" b="1" dirty="0" smtClean="0"/>
              <a:t> Gewinnung von Energie aus Kohlehydraten, Fetten und Eiweiß</a:t>
            </a:r>
          </a:p>
          <a:p>
            <a:pPr marL="895350" indent="-411163">
              <a:buFont typeface="Wingdings" panose="05000000000000000000" pitchFamily="2" charset="2"/>
              <a:buChar char="Ø"/>
            </a:pPr>
            <a:r>
              <a:rPr lang="de-DE" sz="1600" b="1" dirty="0" err="1" smtClean="0"/>
              <a:t>zB</a:t>
            </a:r>
            <a:r>
              <a:rPr lang="de-DE" sz="1600" b="1" dirty="0" smtClean="0"/>
              <a:t> Aufbau von Hormonen, Enzymen und Blutkörperchen</a:t>
            </a:r>
          </a:p>
          <a:p>
            <a:pPr marL="895350" indent="-411163">
              <a:buFont typeface="Wingdings" panose="05000000000000000000" pitchFamily="2" charset="2"/>
              <a:buChar char="Ø"/>
            </a:pPr>
            <a:r>
              <a:rPr lang="de-DE" sz="1600" b="1" dirty="0" err="1" smtClean="0"/>
              <a:t>zB</a:t>
            </a:r>
            <a:r>
              <a:rPr lang="de-DE" sz="1600" b="1" dirty="0" smtClean="0"/>
              <a:t> Steuerung des Zellstoff-Wechsels</a:t>
            </a:r>
          </a:p>
          <a:p>
            <a:pPr marL="895350" lvl="0" indent="-411163">
              <a:buFont typeface="Wingdings" panose="05000000000000000000" pitchFamily="2" charset="2"/>
              <a:buChar char="Ø"/>
            </a:pPr>
            <a:r>
              <a:rPr lang="de-DE" sz="1600" b="1" dirty="0" err="1" smtClean="0"/>
              <a:t>zB</a:t>
            </a:r>
            <a:r>
              <a:rPr lang="de-DE" sz="1600" b="1" dirty="0" smtClean="0"/>
              <a:t> Schutz vor Schadstoffen (auch vor „freien Radikalen“) </a:t>
            </a:r>
          </a:p>
          <a:p>
            <a:pPr marL="539750" lvl="0" indent="-361950">
              <a:buFont typeface="Wingdings" panose="05000000000000000000" pitchFamily="2" charset="2"/>
              <a:buChar char="v"/>
            </a:pPr>
            <a:r>
              <a:rPr lang="de-DE" sz="2200" b="1" dirty="0" smtClean="0">
                <a:solidFill>
                  <a:srgbClr val="C00000"/>
                </a:solidFill>
              </a:rPr>
              <a:t>Und das muss man wissen:</a:t>
            </a:r>
          </a:p>
          <a:p>
            <a:pPr marL="893763" lvl="0" indent="-442913">
              <a:buFont typeface="Wingdings" panose="05000000000000000000" pitchFamily="2" charset="2"/>
              <a:buChar char="Ø"/>
            </a:pPr>
            <a:r>
              <a:rPr lang="de-DE" sz="1600" b="1" dirty="0" smtClean="0">
                <a:solidFill>
                  <a:prstClr val="white"/>
                </a:solidFill>
              </a:rPr>
              <a:t>Medikamente, Alkohol, Rauchen und Stress sind wahre Vitamin-Räuber</a:t>
            </a:r>
            <a:endParaRPr lang="de-DE" sz="1600" b="1" dirty="0">
              <a:solidFill>
                <a:prstClr val="white"/>
              </a:solidFill>
            </a:endParaRPr>
          </a:p>
          <a:p>
            <a:pPr marL="895350" indent="-411163">
              <a:buFont typeface="Wingdings" panose="05000000000000000000" pitchFamily="2" charset="2"/>
              <a:buChar char="Ø"/>
            </a:pPr>
            <a:endParaRPr lang="de-DE" sz="1600" b="1" dirty="0" smtClean="0"/>
          </a:p>
          <a:p>
            <a:pPr marL="895350" indent="-411163">
              <a:buFont typeface="Wingdings" panose="05000000000000000000" pitchFamily="2" charset="2"/>
              <a:buChar char="Ø"/>
            </a:pPr>
            <a:endParaRPr lang="de-DE" sz="1600" b="1" dirty="0" smtClean="0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37579"/>
          </a:xfrm>
        </p:spPr>
        <p:txBody>
          <a:bodyPr>
            <a:noAutofit/>
          </a:bodyPr>
          <a:lstStyle/>
          <a:p>
            <a:r>
              <a:rPr lang="de-DE" sz="3700" dirty="0" smtClean="0"/>
              <a:t>Vitamine</a:t>
            </a:r>
            <a:endParaRPr lang="de-DE" sz="3700" dirty="0"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dobe Garamond Pro Bol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7884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843558"/>
            <a:ext cx="8496944" cy="3891910"/>
          </a:xfrm>
        </p:spPr>
        <p:txBody>
          <a:bodyPr>
            <a:normAutofit lnSpcReduction="10000"/>
          </a:bodyPr>
          <a:lstStyle/>
          <a:p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aramond Pro Bold" pitchFamily="18" charset="0"/>
              </a:rPr>
              <a:t>Wie macht sich ein Vitamin-Mangel bemerkbar ?</a:t>
            </a:r>
          </a:p>
          <a:p>
            <a:pPr lvl="0">
              <a:buClr>
                <a:prstClr val="white">
                  <a:shade val="95000"/>
                </a:prstClr>
              </a:buClr>
              <a:buFont typeface="Wingdings" panose="05000000000000000000" pitchFamily="2" charset="2"/>
              <a:buChar char="v"/>
            </a:pPr>
            <a:r>
              <a:rPr lang="de-DE" sz="2000" b="1" dirty="0" smtClean="0"/>
              <a:t>Die Wissenschaft sieht darin die Ursache bei einer Vielzahl  von Krankheiten und Befindlichkeiten </a:t>
            </a:r>
            <a:r>
              <a:rPr lang="de-DE" sz="2000" b="1" dirty="0" err="1" smtClean="0"/>
              <a:t>zB</a:t>
            </a:r>
            <a:r>
              <a:rPr lang="de-DE" sz="2000" b="1" dirty="0" smtClean="0"/>
              <a:t>:</a:t>
            </a:r>
          </a:p>
          <a:p>
            <a:pPr marL="895350" indent="-411163">
              <a:buFont typeface="Wingdings" panose="05000000000000000000" pitchFamily="2" charset="2"/>
              <a:buChar char="Ø"/>
            </a:pPr>
            <a:r>
              <a:rPr lang="de-DE" sz="1600" b="1" dirty="0" smtClean="0"/>
              <a:t>Leistungsabfall, Müdigkeit und Schlafstörungen</a:t>
            </a:r>
          </a:p>
          <a:p>
            <a:pPr marL="895350" indent="-411163">
              <a:buFont typeface="Wingdings" panose="05000000000000000000" pitchFamily="2" charset="2"/>
              <a:buChar char="Ø"/>
            </a:pPr>
            <a:r>
              <a:rPr lang="de-DE" sz="1600" b="1" dirty="0" smtClean="0"/>
              <a:t>Haar-Ausfall, brüchige Fingernägel</a:t>
            </a:r>
          </a:p>
          <a:p>
            <a:pPr marL="895350" indent="-411163">
              <a:buFont typeface="Wingdings" panose="05000000000000000000" pitchFamily="2" charset="2"/>
              <a:buChar char="Ø"/>
            </a:pPr>
            <a:r>
              <a:rPr lang="de-DE" sz="1600" b="1" dirty="0" smtClean="0"/>
              <a:t>Migräne, Depression (auch Demenz)</a:t>
            </a:r>
          </a:p>
          <a:p>
            <a:pPr marL="895350" indent="-411163">
              <a:buFont typeface="Wingdings" panose="05000000000000000000" pitchFamily="2" charset="2"/>
              <a:buChar char="Ø"/>
            </a:pPr>
            <a:r>
              <a:rPr lang="de-DE" sz="1600" b="1" dirty="0" smtClean="0"/>
              <a:t>Stimmungs-Schwankungen</a:t>
            </a:r>
          </a:p>
          <a:p>
            <a:pPr marL="895350" indent="-411163">
              <a:buFont typeface="Wingdings" panose="05000000000000000000" pitchFamily="2" charset="2"/>
              <a:buChar char="Ø"/>
            </a:pPr>
            <a:r>
              <a:rPr lang="de-DE" sz="1600" b="1" dirty="0" smtClean="0"/>
              <a:t>Magen- und Darm-Probleme</a:t>
            </a:r>
          </a:p>
          <a:p>
            <a:pPr marL="895350" indent="-411163">
              <a:buFont typeface="Wingdings" panose="05000000000000000000" pitchFamily="2" charset="2"/>
              <a:buChar char="Ø"/>
            </a:pPr>
            <a:r>
              <a:rPr lang="de-DE" sz="1600" b="1" dirty="0" smtClean="0"/>
              <a:t>Muskelschwäche</a:t>
            </a:r>
          </a:p>
          <a:p>
            <a:pPr marL="895350" indent="-411163">
              <a:buFont typeface="Wingdings" panose="05000000000000000000" pitchFamily="2" charset="2"/>
              <a:buChar char="Ø"/>
            </a:pPr>
            <a:r>
              <a:rPr lang="de-DE" sz="1600" b="1" dirty="0" smtClean="0"/>
              <a:t>Osteoporose</a:t>
            </a:r>
          </a:p>
          <a:p>
            <a:pPr marL="895350" indent="-411163">
              <a:buFont typeface="Wingdings" panose="05000000000000000000" pitchFamily="2" charset="2"/>
              <a:buChar char="Ø"/>
            </a:pPr>
            <a:r>
              <a:rPr lang="de-DE" sz="1600" b="1" dirty="0" smtClean="0"/>
              <a:t>Trockene Haut, Hautentzündungen  </a:t>
            </a:r>
            <a:r>
              <a:rPr lang="de-DE" sz="1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und vieles, vieles mehr</a:t>
            </a:r>
          </a:p>
          <a:p>
            <a:pPr marL="539750" lvl="0" indent="-361950">
              <a:buClr>
                <a:prstClr val="white">
                  <a:shade val="95000"/>
                </a:prstClr>
              </a:buClr>
              <a:buFont typeface="Wingdings" panose="05000000000000000000" pitchFamily="2" charset="2"/>
              <a:buChar char="Ø"/>
            </a:pPr>
            <a:r>
              <a:rPr lang="de-DE" sz="1600" b="1" dirty="0">
                <a:solidFill>
                  <a:prstClr val="white"/>
                </a:solidFill>
              </a:rPr>
              <a:t>Bei gleicher Befindlichkeit können </a:t>
            </a:r>
            <a:r>
              <a:rPr lang="de-DE" sz="1400" b="1" dirty="0">
                <a:solidFill>
                  <a:prstClr val="white"/>
                </a:solidFill>
              </a:rPr>
              <a:t>(abhängig  von Genen, Gewohnheiten und Lebensumständen)</a:t>
            </a:r>
            <a:r>
              <a:rPr lang="de-DE" sz="1500" b="1" dirty="0">
                <a:solidFill>
                  <a:prstClr val="white"/>
                </a:solidFill>
              </a:rPr>
              <a:t> </a:t>
            </a:r>
            <a:r>
              <a:rPr lang="de-DE" sz="1600" b="1" dirty="0">
                <a:solidFill>
                  <a:prstClr val="white"/>
                </a:solidFill>
              </a:rPr>
              <a:t>unterschiedliche </a:t>
            </a:r>
            <a:r>
              <a:rPr lang="de-DE" sz="1600" b="1" dirty="0" smtClean="0">
                <a:solidFill>
                  <a:prstClr val="white"/>
                </a:solidFill>
              </a:rPr>
              <a:t>Vitamin-Defizite verantwortlich </a:t>
            </a:r>
            <a:r>
              <a:rPr lang="de-DE" sz="1600" b="1" dirty="0">
                <a:solidFill>
                  <a:prstClr val="white"/>
                </a:solidFill>
              </a:rPr>
              <a:t>sein</a:t>
            </a:r>
            <a:r>
              <a:rPr lang="de-DE" sz="1600" b="1" dirty="0" smtClean="0">
                <a:solidFill>
                  <a:prstClr val="white"/>
                </a:solidFill>
              </a:rPr>
              <a:t>.</a:t>
            </a:r>
            <a:endParaRPr lang="de-DE" sz="1600" b="1" dirty="0" smtClean="0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37579"/>
          </a:xfrm>
        </p:spPr>
        <p:txBody>
          <a:bodyPr>
            <a:noAutofit/>
          </a:bodyPr>
          <a:lstStyle/>
          <a:p>
            <a:r>
              <a:rPr lang="de-DE" sz="3700" dirty="0" smtClean="0"/>
              <a:t>Vitamine</a:t>
            </a:r>
            <a:endParaRPr lang="de-DE" sz="3700" dirty="0"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dobe Garamond Pro Bol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6849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75606"/>
            <a:ext cx="1777022" cy="2532849"/>
          </a:xfrm>
        </p:spPr>
      </p:pic>
      <p:sp>
        <p:nvSpPr>
          <p:cNvPr id="5" name="Titel 1"/>
          <p:cNvSpPr txBox="1">
            <a:spLocks noGrp="1"/>
          </p:cNvSpPr>
          <p:nvPr>
            <p:ph type="title"/>
          </p:nvPr>
        </p:nvSpPr>
        <p:spPr>
          <a:xfrm>
            <a:off x="457200" y="339502"/>
            <a:ext cx="8229600" cy="504056"/>
          </a:xfrm>
          <a:prstGeom prst="rect">
            <a:avLst/>
          </a:prstGeom>
        </p:spPr>
        <p:txBody>
          <a:bodyPr vert="horz" anchor="t">
            <a:normAutofit fontScale="9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de-DE" sz="3800" dirty="0" smtClean="0"/>
              <a:t>Das ist Traudel</a:t>
            </a:r>
            <a:br>
              <a:rPr lang="de-DE" sz="3800" dirty="0" smtClean="0"/>
            </a:br>
            <a:r>
              <a:rPr lang="de-DE" sz="2200" dirty="0" smtClean="0"/>
              <a:t>50 Jahre alt, arbeitet als Altenpflegerin</a:t>
            </a:r>
            <a:br>
              <a:rPr lang="de-DE" sz="2200" dirty="0" smtClean="0"/>
            </a:br>
            <a:endParaRPr lang="de-DE" sz="2200" dirty="0"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dobe Garamond Pro Bold" pitchFamily="18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2915816" y="1635646"/>
            <a:ext cx="498405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de-DE" sz="2000" dirty="0" smtClean="0"/>
              <a:t>Sehr engagiert in Ihrem </a:t>
            </a:r>
            <a:r>
              <a:rPr lang="de-DE" sz="2000" dirty="0" smtClean="0"/>
              <a:t>Beruf</a:t>
            </a:r>
            <a:br>
              <a:rPr lang="de-DE" sz="2000" dirty="0" smtClean="0"/>
            </a:br>
            <a:endParaRPr lang="de-DE" sz="20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de-DE" sz="2000" dirty="0" smtClean="0"/>
              <a:t>Geht darin voll </a:t>
            </a:r>
            <a:r>
              <a:rPr lang="de-DE" sz="2000" dirty="0" smtClean="0"/>
              <a:t>auf</a:t>
            </a:r>
            <a:br>
              <a:rPr lang="de-DE" sz="2000" dirty="0" smtClean="0"/>
            </a:br>
            <a:endParaRPr lang="de-DE" sz="20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de-DE" sz="2000" dirty="0" smtClean="0"/>
              <a:t>Eigenes Wohlbefinden ist ihr unwichtig</a:t>
            </a:r>
            <a:endParaRPr lang="de-DE" sz="2000" dirty="0"/>
          </a:p>
        </p:txBody>
      </p:sp>
      <p:sp>
        <p:nvSpPr>
          <p:cNvPr id="3" name="Textfeld 2"/>
          <p:cNvSpPr txBox="1"/>
          <p:nvPr/>
        </p:nvSpPr>
        <p:spPr>
          <a:xfrm>
            <a:off x="539552" y="4068000"/>
            <a:ext cx="7488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/>
              <a:t>Hat </a:t>
            </a:r>
            <a:r>
              <a:rPr lang="de-DE" sz="2000" dirty="0" smtClean="0"/>
              <a:t>eine Gesundheits-Messung machen lassen</a:t>
            </a:r>
            <a:endParaRPr lang="de-DE" sz="2000" dirty="0"/>
          </a:p>
          <a:p>
            <a:r>
              <a:rPr lang="de-DE" sz="2000" b="1" dirty="0" smtClean="0"/>
              <a:t>Ergebnis: Mangel an Mineralstoffen und Spuren-Elementen</a:t>
            </a:r>
            <a:endParaRPr lang="de-DE" sz="2000" b="1" dirty="0"/>
          </a:p>
        </p:txBody>
      </p:sp>
    </p:spTree>
    <p:extLst>
      <p:ext uri="{BB962C8B-B14F-4D97-AF65-F5344CB8AC3E}">
        <p14:creationId xmlns:p14="http://schemas.microsoft.com/office/powerpoint/2010/main" val="28262137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131590"/>
            <a:ext cx="8496944" cy="3603878"/>
          </a:xfrm>
        </p:spPr>
        <p:txBody>
          <a:bodyPr>
            <a:normAutofit/>
          </a:bodyPr>
          <a:lstStyle/>
          <a:p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aramond Pro Bold" pitchFamily="18" charset="0"/>
              </a:rPr>
              <a:t>Welche Mineralstoffe gibt es ?</a:t>
            </a:r>
          </a:p>
          <a:p>
            <a:pPr marL="539750" indent="0">
              <a:buNone/>
              <a:tabLst>
                <a:tab pos="177800" algn="l"/>
              </a:tabLst>
            </a:pPr>
            <a:r>
              <a:rPr lang="de-DE" sz="2200" b="1" dirty="0" err="1" smtClean="0"/>
              <a:t>zB</a:t>
            </a:r>
            <a:r>
              <a:rPr lang="de-DE" sz="2200" b="1" dirty="0" smtClean="0"/>
              <a:t> Kalium, Kalzium, Magnesium, Natrium und Phosphor </a:t>
            </a:r>
          </a:p>
          <a:p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aramond Pro Bold" pitchFamily="18" charset="0"/>
              </a:rPr>
              <a:t>Welche Spurenelemente 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aramond Pro Bold" pitchFamily="18" charset="0"/>
              </a:rPr>
              <a:t>gibt es ?</a:t>
            </a:r>
          </a:p>
          <a:p>
            <a:pPr marL="539750" lvl="0" indent="0">
              <a:buClr>
                <a:prstClr val="white">
                  <a:shade val="95000"/>
                </a:prstClr>
              </a:buClr>
              <a:buNone/>
            </a:pPr>
            <a:r>
              <a:rPr lang="de-DE" sz="2200" b="1" dirty="0" err="1"/>
              <a:t>zB</a:t>
            </a:r>
            <a:r>
              <a:rPr lang="de-DE" sz="2200" b="1" dirty="0"/>
              <a:t> </a:t>
            </a:r>
            <a:r>
              <a:rPr lang="de-DE" sz="2200" b="1" dirty="0" smtClean="0"/>
              <a:t>Eisen, Fluor, Jod, Selen und Silizium </a:t>
            </a:r>
            <a:br>
              <a:rPr lang="de-DE" sz="2200" b="1" dirty="0" smtClean="0"/>
            </a:br>
            <a:r>
              <a:rPr lang="de-DE" sz="1600" b="1" dirty="0" smtClean="0"/>
              <a:t>(sind sehr wichtig, werden aber nur in kleinsten Mengen benötigt)</a:t>
            </a:r>
            <a:r>
              <a:rPr lang="de-DE" sz="2200" b="1" dirty="0">
                <a:solidFill>
                  <a:srgbClr val="C00000"/>
                </a:solidFill>
              </a:rPr>
              <a:t/>
            </a:r>
            <a:br>
              <a:rPr lang="de-DE" sz="2200" b="1" dirty="0">
                <a:solidFill>
                  <a:srgbClr val="C00000"/>
                </a:solidFill>
              </a:rPr>
            </a:br>
            <a:endParaRPr lang="de-DE" sz="2200" b="1" dirty="0"/>
          </a:p>
          <a:p>
            <a:pPr lvl="0">
              <a:buClr>
                <a:prstClr val="white">
                  <a:shade val="95000"/>
                </a:prstClr>
              </a:buClr>
              <a:buFont typeface="Wingdings" panose="05000000000000000000" pitchFamily="2" charset="2"/>
              <a:buChar char="v"/>
            </a:pPr>
            <a:r>
              <a:rPr lang="de-DE" sz="1600" b="1" dirty="0" smtClean="0"/>
              <a:t>Sie sind für die körperliche und geistige Entwicklung des Menschen unentbehrlich</a:t>
            </a:r>
          </a:p>
          <a:p>
            <a:pPr lvl="0">
              <a:buClr>
                <a:prstClr val="white">
                  <a:shade val="95000"/>
                </a:prstClr>
              </a:buClr>
              <a:buFont typeface="Wingdings" panose="05000000000000000000" pitchFamily="2" charset="2"/>
              <a:buChar char="v"/>
            </a:pPr>
            <a:r>
              <a:rPr lang="de-DE" sz="1600" b="1" dirty="0" smtClean="0"/>
              <a:t>Sie steuern viele Funktionen und Stoffwechselprozesse unseres Organismus</a:t>
            </a:r>
          </a:p>
          <a:p>
            <a:pPr lvl="0">
              <a:buClr>
                <a:prstClr val="white">
                  <a:shade val="95000"/>
                </a:prstClr>
              </a:buClr>
              <a:buFont typeface="Wingdings" panose="05000000000000000000" pitchFamily="2" charset="2"/>
              <a:buChar char="v"/>
            </a:pPr>
            <a:r>
              <a:rPr lang="de-DE" sz="1600" b="1" dirty="0" smtClean="0"/>
              <a:t>Sie steuern Muskel- und Nerven-Funktionen</a:t>
            </a:r>
          </a:p>
          <a:p>
            <a:pPr lvl="0">
              <a:buClr>
                <a:prstClr val="white">
                  <a:shade val="95000"/>
                </a:prstClr>
              </a:buClr>
              <a:buFont typeface="Wingdings" panose="05000000000000000000" pitchFamily="2" charset="2"/>
              <a:buChar char="v"/>
            </a:pPr>
            <a:r>
              <a:rPr lang="de-DE" sz="1600" b="1" dirty="0" smtClean="0"/>
              <a:t>Ohne sie wird auch die Wirksamkeit der Vitamine stark eingeschränkt</a:t>
            </a: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457200" y="339502"/>
            <a:ext cx="8229600" cy="720080"/>
          </a:xfrm>
          <a:prstGeom prst="rect">
            <a:avLst/>
          </a:prstGeom>
        </p:spPr>
        <p:txBody>
          <a:bodyPr vert="horz" anchor="t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de-DE" sz="3400" dirty="0" smtClean="0"/>
              <a:t>Mineralstoffe und Spurenelemente</a:t>
            </a:r>
            <a:br>
              <a:rPr lang="de-DE" sz="3400" dirty="0" smtClean="0"/>
            </a:br>
            <a:endParaRPr lang="de-DE" sz="3400" dirty="0"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dobe Garamond Pro Bol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6070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131590"/>
            <a:ext cx="8496944" cy="3603878"/>
          </a:xfrm>
        </p:spPr>
        <p:txBody>
          <a:bodyPr>
            <a:normAutofit fontScale="92500" lnSpcReduction="10000"/>
          </a:bodyPr>
          <a:lstStyle/>
          <a:p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aramond Pro Bold" pitchFamily="18" charset="0"/>
              </a:rPr>
              <a:t>Was bewirkt ein Mangel in unserem Körper ?</a:t>
            </a:r>
          </a:p>
          <a:p>
            <a:pPr marL="882650" indent="-342900">
              <a:buFont typeface="Wingdings" panose="05000000000000000000" pitchFamily="2" charset="2"/>
              <a:buChar char="v"/>
              <a:tabLst>
                <a:tab pos="804863" algn="l"/>
              </a:tabLst>
            </a:pPr>
            <a:r>
              <a:rPr lang="de-DE" sz="2200" b="1" dirty="0" smtClean="0">
                <a:latin typeface="Adobe Garamond Pro Bold" pitchFamily="18" charset="0"/>
              </a:rPr>
              <a:t>Ungleichgewicht von Säuren und Basen</a:t>
            </a:r>
          </a:p>
          <a:p>
            <a:pPr marL="882650" indent="-342900">
              <a:buFont typeface="Wingdings" panose="05000000000000000000" pitchFamily="2" charset="2"/>
              <a:buChar char="v"/>
              <a:tabLst>
                <a:tab pos="804863" algn="l"/>
              </a:tabLst>
            </a:pPr>
            <a:r>
              <a:rPr lang="de-DE" sz="2200" b="1" dirty="0" smtClean="0">
                <a:latin typeface="Adobe Garamond Pro Bold" pitchFamily="18" charset="0"/>
              </a:rPr>
              <a:t>Knochenschwund und Osteoporose</a:t>
            </a:r>
          </a:p>
          <a:p>
            <a:pPr marL="882650" indent="-342900">
              <a:buFont typeface="Wingdings" panose="05000000000000000000" pitchFamily="2" charset="2"/>
              <a:buChar char="v"/>
              <a:tabLst>
                <a:tab pos="804863" algn="l"/>
              </a:tabLst>
            </a:pPr>
            <a:r>
              <a:rPr lang="de-DE" sz="2200" b="1" dirty="0" smtClean="0">
                <a:latin typeface="Adobe Garamond Pro Bold" pitchFamily="18" charset="0"/>
              </a:rPr>
              <a:t>Funktionsstörung bei Nerven und Muskeln</a:t>
            </a:r>
          </a:p>
          <a:p>
            <a:pPr marL="882650" indent="-342900">
              <a:buFont typeface="Wingdings" panose="05000000000000000000" pitchFamily="2" charset="2"/>
              <a:buChar char="v"/>
              <a:tabLst>
                <a:tab pos="804863" algn="l"/>
              </a:tabLst>
            </a:pPr>
            <a:r>
              <a:rPr lang="de-DE" sz="2200" b="1" dirty="0" smtClean="0">
                <a:latin typeface="Adobe Garamond Pro Bold" pitchFamily="18" charset="0"/>
              </a:rPr>
              <a:t>Gedächtnisstörung</a:t>
            </a:r>
          </a:p>
          <a:p>
            <a:pPr marL="882650" indent="-342900">
              <a:buFont typeface="Wingdings" panose="05000000000000000000" pitchFamily="2" charset="2"/>
              <a:buChar char="v"/>
              <a:tabLst>
                <a:tab pos="804863" algn="l"/>
              </a:tabLst>
            </a:pPr>
            <a:r>
              <a:rPr lang="de-DE" sz="2200" b="1" dirty="0" smtClean="0">
                <a:latin typeface="Adobe Garamond Pro Bold" pitchFamily="18" charset="0"/>
              </a:rPr>
              <a:t>Leberfunktionsstörung</a:t>
            </a:r>
          </a:p>
          <a:p>
            <a:pPr marL="882650" indent="-342900">
              <a:buFont typeface="Wingdings" panose="05000000000000000000" pitchFamily="2" charset="2"/>
              <a:buChar char="v"/>
              <a:tabLst>
                <a:tab pos="804863" algn="l"/>
              </a:tabLst>
            </a:pPr>
            <a:r>
              <a:rPr lang="de-DE" sz="2200" b="1" dirty="0" smtClean="0">
                <a:latin typeface="Adobe Garamond Pro Bold" pitchFamily="18" charset="0"/>
              </a:rPr>
              <a:t>Diabetes und Stoffwechselstörung</a:t>
            </a:r>
          </a:p>
          <a:p>
            <a:pPr marL="882650" indent="-342900">
              <a:buFont typeface="Wingdings" panose="05000000000000000000" pitchFamily="2" charset="2"/>
              <a:buChar char="v"/>
              <a:tabLst>
                <a:tab pos="804863" algn="l"/>
              </a:tabLst>
            </a:pPr>
            <a:r>
              <a:rPr lang="de-DE" sz="2200" b="1" dirty="0" smtClean="0">
                <a:latin typeface="Adobe Garamond Pro Bold" pitchFamily="18" charset="0"/>
              </a:rPr>
              <a:t>Herzerkrankung</a:t>
            </a:r>
          </a:p>
          <a:p>
            <a:pPr marL="882650" indent="-342900">
              <a:buFont typeface="Wingdings" panose="05000000000000000000" pitchFamily="2" charset="2"/>
              <a:buChar char="v"/>
              <a:tabLst>
                <a:tab pos="804863" algn="l"/>
              </a:tabLst>
            </a:pPr>
            <a:r>
              <a:rPr lang="de-DE" sz="2200" b="1" dirty="0" smtClean="0">
                <a:latin typeface="Adobe Garamond Pro Bold" pitchFamily="18" charset="0"/>
              </a:rPr>
              <a:t>Frühzeitige Hautalterung</a:t>
            </a:r>
          </a:p>
          <a:p>
            <a:pPr marL="882650" indent="-342900">
              <a:buFont typeface="Wingdings" panose="05000000000000000000" pitchFamily="2" charset="2"/>
              <a:buChar char="v"/>
              <a:tabLst>
                <a:tab pos="804863" algn="l"/>
              </a:tabLst>
            </a:pPr>
            <a:r>
              <a:rPr lang="de-DE" sz="2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dobe Garamond Pro Bold" pitchFamily="18" charset="0"/>
              </a:rPr>
              <a:t>Und vieles, vieles mehr</a:t>
            </a:r>
            <a:endParaRPr lang="de-DE" sz="2200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457200" y="339502"/>
            <a:ext cx="8229600" cy="720080"/>
          </a:xfrm>
          <a:prstGeom prst="rect">
            <a:avLst/>
          </a:prstGeom>
        </p:spPr>
        <p:txBody>
          <a:bodyPr vert="horz" anchor="t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de-DE" sz="3400" dirty="0" smtClean="0">
                <a:gradFill>
                  <a:gsLst>
                    <a:gs pos="0">
                      <a:srgbClr val="D34817">
                        <a:tint val="73000"/>
                        <a:satMod val="145000"/>
                      </a:srgbClr>
                    </a:gs>
                    <a:gs pos="73000">
                      <a:srgbClr val="D34817">
                        <a:tint val="73000"/>
                        <a:satMod val="145000"/>
                      </a:srgbClr>
                    </a:gs>
                    <a:gs pos="100000">
                      <a:srgbClr val="D34817">
                        <a:tint val="83000"/>
                        <a:satMod val="143000"/>
                      </a:srgbClr>
                    </a:gs>
                  </a:gsLst>
                  <a:lin ang="4800000" scaled="1"/>
                </a:gradFill>
              </a:rPr>
              <a:t>Mineralstoffe und Spurenelemente</a:t>
            </a:r>
            <a:br>
              <a:rPr lang="de-DE" sz="3400" dirty="0" smtClean="0">
                <a:gradFill>
                  <a:gsLst>
                    <a:gs pos="0">
                      <a:srgbClr val="D34817">
                        <a:tint val="73000"/>
                        <a:satMod val="145000"/>
                      </a:srgbClr>
                    </a:gs>
                    <a:gs pos="73000">
                      <a:srgbClr val="D34817">
                        <a:tint val="73000"/>
                        <a:satMod val="145000"/>
                      </a:srgbClr>
                    </a:gs>
                    <a:gs pos="100000">
                      <a:srgbClr val="D34817">
                        <a:tint val="83000"/>
                        <a:satMod val="143000"/>
                      </a:srgbClr>
                    </a:gs>
                  </a:gsLst>
                  <a:lin ang="4800000" scaled="1"/>
                </a:gradFill>
              </a:rPr>
            </a:br>
            <a:endParaRPr lang="de-DE" sz="3400" dirty="0">
              <a:solidFill>
                <a:srgbClr val="9B2D1F">
                  <a:lumMod val="40000"/>
                  <a:lumOff val="60000"/>
                </a:srgbClr>
              </a:solidFill>
              <a:effectLst/>
              <a:latin typeface="Adobe Garamond Pro Bol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5011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3800" dirty="0" smtClean="0"/>
              <a:t>Das ist Dagmar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sz="2200" dirty="0" smtClean="0"/>
              <a:t>59 Jahre alt, betreibt eine Modeboutique</a:t>
            </a:r>
            <a:endParaRPr lang="de-DE" sz="2200" dirty="0"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dobe Garamond Pro Bold" pitchFamily="18" charset="0"/>
            </a:endParaRP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03598"/>
            <a:ext cx="1828197" cy="2634640"/>
          </a:xfrm>
        </p:spPr>
      </p:pic>
      <p:sp>
        <p:nvSpPr>
          <p:cNvPr id="5" name="Textfeld 4"/>
          <p:cNvSpPr txBox="1"/>
          <p:nvPr/>
        </p:nvSpPr>
        <p:spPr>
          <a:xfrm>
            <a:off x="2843808" y="1347614"/>
            <a:ext cx="508344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de-DE" sz="2000" dirty="0" smtClean="0"/>
              <a:t>Steht unter geschäftlichem Erfolgsdruck</a:t>
            </a:r>
            <a:br>
              <a:rPr lang="de-DE" sz="2000" dirty="0" smtClean="0"/>
            </a:br>
            <a:endParaRPr lang="de-DE" sz="2000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de-DE" sz="2000" dirty="0" smtClean="0"/>
              <a:t>Ihre Motivation lässt zunehmend nach</a:t>
            </a:r>
            <a:br>
              <a:rPr lang="de-DE" sz="2000" dirty="0" smtClean="0"/>
            </a:br>
            <a:endParaRPr lang="de-DE" sz="2000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de-DE" sz="2000" dirty="0" smtClean="0"/>
              <a:t>Klagt bereits seit einiger Zeit über</a:t>
            </a:r>
          </a:p>
          <a:p>
            <a:pPr marL="361950"/>
            <a:r>
              <a:rPr lang="de-DE" sz="2000" dirty="0" smtClean="0"/>
              <a:t>Schlafstörungen und ständige </a:t>
            </a:r>
            <a:br>
              <a:rPr lang="de-DE" sz="2000" dirty="0" smtClean="0"/>
            </a:br>
            <a:r>
              <a:rPr lang="de-DE" sz="2000" dirty="0" smtClean="0"/>
              <a:t>Müdigkeit</a:t>
            </a:r>
            <a:br>
              <a:rPr lang="de-DE" sz="2000" dirty="0" smtClean="0"/>
            </a:br>
            <a:endParaRPr lang="de-DE" sz="2000" dirty="0" smtClean="0"/>
          </a:p>
          <a:p>
            <a:endParaRPr lang="de-DE" sz="2000" dirty="0"/>
          </a:p>
        </p:txBody>
      </p:sp>
      <p:sp>
        <p:nvSpPr>
          <p:cNvPr id="6" name="Textfeld 5"/>
          <p:cNvSpPr txBox="1"/>
          <p:nvPr/>
        </p:nvSpPr>
        <p:spPr>
          <a:xfrm>
            <a:off x="539552" y="4104000"/>
            <a:ext cx="50513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Hat eine Gesundheits-Messung machen lassen</a:t>
            </a:r>
          </a:p>
          <a:p>
            <a:r>
              <a:rPr lang="de-DE" b="1" dirty="0"/>
              <a:t>Ergebnis: </a:t>
            </a:r>
            <a:r>
              <a:rPr lang="de-DE" b="1" dirty="0" smtClean="0"/>
              <a:t>Zu viele Schwermetalle im Körper</a:t>
            </a:r>
            <a:endParaRPr lang="de-DE" b="1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01408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nke">
  <a:themeElements>
    <a:clrScheme name="Dactylos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Ananke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nanke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0</TotalTime>
  <Words>428</Words>
  <Application>Microsoft Office PowerPoint</Application>
  <PresentationFormat>Bildschirmpräsentation (16:9)</PresentationFormat>
  <Paragraphs>130</Paragraphs>
  <Slides>16</Slides>
  <Notes>10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17" baseType="lpstr">
      <vt:lpstr>Ananke</vt:lpstr>
      <vt:lpstr>Ist Gesundheit nur Glückssache ?</vt:lpstr>
      <vt:lpstr>Das ist Petra 38 Jahre, Sachbearbeiterin bei einer Krankenkasse</vt:lpstr>
      <vt:lpstr>Vitamine</vt:lpstr>
      <vt:lpstr>Vitamine</vt:lpstr>
      <vt:lpstr>Vitamine</vt:lpstr>
      <vt:lpstr>Das ist Traudel 50 Jahre alt, arbeitet als Altenpflegerin </vt:lpstr>
      <vt:lpstr>PowerPoint-Präsentation</vt:lpstr>
      <vt:lpstr>PowerPoint-Präsentation</vt:lpstr>
      <vt:lpstr>Das ist Dagmar 59 Jahre alt, betreibt eine Modeboutique</vt:lpstr>
      <vt:lpstr>Schwermetalle zB Blei, Arsen, Quecksilber, Kupfer usw</vt:lpstr>
      <vt:lpstr>Schwermetalle zB Blei, Arsen, Quecksilber, Kupfer usw</vt:lpstr>
      <vt:lpstr>Vorbeugen ist besser als Heilen </vt:lpstr>
      <vt:lpstr>Das BIOSCAN-Verfahren </vt:lpstr>
      <vt:lpstr>Das BIOSCAN-Verfahren</vt:lpstr>
      <vt:lpstr>Die BIOSCAN-Auswertung 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Sensmeier</dc:creator>
  <cp:lastModifiedBy>Sensmeier</cp:lastModifiedBy>
  <cp:revision>73</cp:revision>
  <dcterms:created xsi:type="dcterms:W3CDTF">2019-11-28T12:45:55Z</dcterms:created>
  <dcterms:modified xsi:type="dcterms:W3CDTF">2019-12-17T14:44:11Z</dcterms:modified>
</cp:coreProperties>
</file>